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7"/>
  </p:notesMasterIdLst>
  <p:sldIdLst>
    <p:sldId id="284" r:id="rId3"/>
    <p:sldId id="279" r:id="rId4"/>
    <p:sldId id="278" r:id="rId5"/>
    <p:sldId id="28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pos="3840">
          <p15:clr>
            <a:srgbClr val="A4A3A4"/>
          </p15:clr>
        </p15:guide>
        <p15:guide id="1" orient="horz" pos="35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D51"/>
    <a:srgbClr val="3A7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42" y="102"/>
      </p:cViewPr>
      <p:guideLst>
        <p:guide pos="3840"/>
        <p:guide orient="horz" pos="35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55B02-95E8-4932-900D-5554FAF15A4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D0A28-492F-4899-95DC-D9D2C5252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566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605D92-EBCE-4A4D-87ED-ED4D330B6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84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78FB308-1058-49E8-BE28-2D9A2481BC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54FA999-162E-41A2-8DDD-8BD45A2D6A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6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CF348-12DA-4F33-B406-942EE8CB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F58450-4DB9-48F7-A637-27BE338B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0FADB-F250-4C2F-B1A6-25A1C5B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B2B92-8415-4920-866C-30A4F082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8FD3C-8439-43F1-83BD-D4A34529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40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37529-C8EF-4B90-8C62-8234A7C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C5203-5E37-439F-A215-8C304BC8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45008-8E3B-4A79-BC7B-F01D564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BFCC0-FCE8-4474-B618-9A9B0253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E9188-CF4B-4DEB-855D-6986D5F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10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BEC82-7165-499A-983D-05E26865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F3F667-9223-437A-BB44-ECE5901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8E10C-399D-4B17-8FA5-FA0017C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ED9DF-683D-44F1-B077-99A7B98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2B313-1796-43A6-90B9-A59A47A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30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0DDE9-61A3-4CDB-880C-9DDBBEBB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6FF3A9-DB5B-4110-AFFF-00425F47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D36EA-34F7-4BAD-A455-8E3A0964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6D9248-9807-4F9A-8574-F9213C09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7EB908-15A9-4C6B-8089-31D1C3F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AE4ED1-609E-4651-BCB2-3BD9ABE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87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505B9-DE22-4018-A4B4-7BFF2C63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DEC1AB-8930-4188-B879-F571248B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6FACEC-3AC5-45A6-A29B-2286F3B99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719959-1750-4BB6-8CE1-1C643B2F3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7268AE-56C2-46EF-992D-887CEC60E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6D758D-BF75-4CED-B0EB-C85EADB8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262616-5B6E-4FEE-ADA8-6E6FF231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A49255-53EF-4041-A5E0-84CB875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08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EE270-1BBB-49C8-BB5C-FDFB9FF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01273F-2289-4E73-AB7A-43A7B067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B4C82E-6701-4D6A-9773-B019C194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273449-DBA5-4E53-8F8C-EB2E0B1A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79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19A2A8-4D5B-4506-889F-4F0F3B39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F93630-97FE-4982-867B-9B54441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672288-C6B0-4F39-AEF9-ADEC716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49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78BBE-4A13-44A3-8B87-D0313F99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06A0F-2A88-484C-9A88-EB89B7FA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A1712-E509-4B61-9D77-0FEF1BFC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684B99-B13F-4B70-A2B8-806EDAE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A8F27-DDF5-46A3-91E3-A2708E16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10C8B-8E9D-4575-BA61-086B7232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0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55A2B-63CE-46C2-A95E-99C1A418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A28ED2-B064-43CF-9E6A-D92D5EB46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D4E395-CAE6-40A4-9752-A4AEB370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186DDB-96C0-4893-B6DB-902AE40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F52C71-9B21-468E-B339-25497EE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19DC73-ECFF-4D46-9518-FA2C2EF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48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2D203-68EA-4236-A64D-1EDDB528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CED4BB-EFE2-4E45-B684-8A01E4F1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5172BD-6CB2-4588-AD72-7DDFE66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9E98C-B436-439D-AD40-378F66F4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B5A2E-D665-48C6-9431-8FED18A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41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DE22B2-6B4B-403D-8DE8-163E3B164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9957F3-39D6-41F8-9DC2-29652C35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13B3D-4263-4289-A4C3-3CD8C23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BFDEA-F347-40E3-AB5C-5F31AF96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2E40B-A3AA-4ED7-8438-9E2C31E8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4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EF7C6-3988-4715-989B-292D27CC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6ABE4-B23E-4824-BA59-E9E17A53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4D1BBA-3D10-4878-A893-46EF3670E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AC254-4A18-48EE-8735-B942352EC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13A62-2038-4EB5-AB22-9E8619FCD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1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234FA6-0D77-4ABF-9EA3-961D17478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" y="0"/>
            <a:ext cx="1216716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B6937-F75C-4FF3-8545-756BA5EA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400" y="2084889"/>
            <a:ext cx="8382000" cy="93893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b="1" dirty="0">
                <a:latin typeface="TT Hoves" panose="02000503030000020004" pitchFamily="2" charset="-52"/>
              </a:rPr>
              <a:t>ОТЧЕТ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638287-B607-47F2-805B-8DF1E5B7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46" y="3341905"/>
            <a:ext cx="9335251" cy="1213765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T Hoves" panose="02000503030000020004" charset="-52"/>
              </a:rPr>
              <a:t>о результатах опросов педагогических работников профессиональной организации об удовлетворенности условиями и организацией образовательной деятельности в рамках реализации образовательных программ среднего профессионального образования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964C26CA-DD10-4F35-831E-BC25C498B2A4}"/>
              </a:ext>
            </a:extLst>
          </p:cNvPr>
          <p:cNvSpPr/>
          <p:nvPr/>
        </p:nvSpPr>
        <p:spPr>
          <a:xfrm>
            <a:off x="748140" y="4912773"/>
            <a:ext cx="2023757" cy="6409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0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728F25AD-A9FB-4D73-9D81-486522B9D32D}"/>
              </a:ext>
            </a:extLst>
          </p:cNvPr>
          <p:cNvSpPr txBox="1">
            <a:spLocks/>
          </p:cNvSpPr>
          <p:nvPr/>
        </p:nvSpPr>
        <p:spPr>
          <a:xfrm>
            <a:off x="942303" y="5119103"/>
            <a:ext cx="1757354" cy="434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prstClr val="white"/>
                </a:solidFill>
                <a:latin typeface="TT Hoves DemiBold" panose="02000503030000020004" pitchFamily="2" charset="-52"/>
              </a:rPr>
              <a:t>202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5</a:t>
            </a:r>
            <a:r>
              <a:rPr lang="ru-RU" dirty="0">
                <a:solidFill>
                  <a:prstClr val="white"/>
                </a:solidFill>
                <a:latin typeface="TT Hoves" panose="02000503030000020004"/>
              </a:rPr>
              <a:t>-2026 г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0" y="771989"/>
            <a:ext cx="4297389" cy="5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125B50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Техническая эксплуатация подвижного состава железных дорог (вагоны)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14">
            <a:extLst>
              <a:ext uri="{FF2B5EF4-FFF2-40B4-BE49-F238E27FC236}">
                <a16:creationId xmlns:a16="http://schemas.microsoft.com/office/drawing/2014/main" id="{8D60E88F-7ECE-426D-99F2-E2D9E85C83BC}"/>
              </a:ext>
            </a:extLst>
          </p:cNvPr>
          <p:cNvSpPr txBox="1"/>
          <p:nvPr/>
        </p:nvSpPr>
        <p:spPr>
          <a:xfrm>
            <a:off x="636870" y="2679741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95</a:t>
            </a:r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id="{2A6637F8-5D8F-4D26-AA5B-62545DF82C0F}"/>
              </a:ext>
            </a:extLst>
          </p:cNvPr>
          <p:cNvSpPr txBox="1"/>
          <p:nvPr/>
        </p:nvSpPr>
        <p:spPr>
          <a:xfrm>
            <a:off x="720817" y="4760752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5</a:t>
            </a:r>
          </a:p>
        </p:txBody>
      </p:sp>
      <p:sp>
        <p:nvSpPr>
          <p:cNvPr id="56" name="TextBox 21">
            <a:extLst>
              <a:ext uri="{FF2B5EF4-FFF2-40B4-BE49-F238E27FC236}">
                <a16:creationId xmlns:a16="http://schemas.microsoft.com/office/drawing/2014/main" id="{EB440DDD-9AE9-4CD6-A465-512DF6205423}"/>
              </a:ext>
            </a:extLst>
          </p:cNvPr>
          <p:cNvSpPr txBox="1"/>
          <p:nvPr/>
        </p:nvSpPr>
        <p:spPr>
          <a:xfrm>
            <a:off x="5342614" y="2699758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spc="-100" dirty="0">
                <a:latin typeface="TT Hoves" panose="02000503030000020004" charset="-52"/>
              </a:rPr>
              <a:t>95</a:t>
            </a:r>
          </a:p>
        </p:txBody>
      </p:sp>
      <p:sp>
        <p:nvSpPr>
          <p:cNvPr id="57" name="TextBox 25">
            <a:extLst>
              <a:ext uri="{FF2B5EF4-FFF2-40B4-BE49-F238E27FC236}">
                <a16:creationId xmlns:a16="http://schemas.microsoft.com/office/drawing/2014/main" id="{272ED7D6-473E-42B0-AB0F-CBE9E4EECCF8}"/>
              </a:ext>
            </a:extLst>
          </p:cNvPr>
          <p:cNvSpPr txBox="1"/>
          <p:nvPr/>
        </p:nvSpPr>
        <p:spPr>
          <a:xfrm>
            <a:off x="5682630" y="471616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5</a:t>
            </a:r>
          </a:p>
        </p:txBody>
      </p:sp>
      <p:sp>
        <p:nvSpPr>
          <p:cNvPr id="58" name="TextBox 28">
            <a:extLst>
              <a:ext uri="{FF2B5EF4-FFF2-40B4-BE49-F238E27FC236}">
                <a16:creationId xmlns:a16="http://schemas.microsoft.com/office/drawing/2014/main" id="{6590AFEC-F576-4148-B8F6-EF97D1A45CC6}"/>
              </a:ext>
            </a:extLst>
          </p:cNvPr>
          <p:cNvSpPr txBox="1"/>
          <p:nvPr/>
        </p:nvSpPr>
        <p:spPr>
          <a:xfrm>
            <a:off x="2889869" y="2699757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92</a:t>
            </a:r>
          </a:p>
        </p:txBody>
      </p:sp>
      <p:sp>
        <p:nvSpPr>
          <p:cNvPr id="59" name="TextBox 32">
            <a:extLst>
              <a:ext uri="{FF2B5EF4-FFF2-40B4-BE49-F238E27FC236}">
                <a16:creationId xmlns:a16="http://schemas.microsoft.com/office/drawing/2014/main" id="{B0A0E8A0-D8D2-4269-B5C1-CB154AB5FC8B}"/>
              </a:ext>
            </a:extLst>
          </p:cNvPr>
          <p:cNvSpPr txBox="1"/>
          <p:nvPr/>
        </p:nvSpPr>
        <p:spPr>
          <a:xfrm>
            <a:off x="3149052" y="4716166"/>
            <a:ext cx="1114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8</a:t>
            </a:r>
          </a:p>
        </p:txBody>
      </p:sp>
      <p:sp>
        <p:nvSpPr>
          <p:cNvPr id="60" name="TextBox 36">
            <a:extLst>
              <a:ext uri="{FF2B5EF4-FFF2-40B4-BE49-F238E27FC236}">
                <a16:creationId xmlns:a16="http://schemas.microsoft.com/office/drawing/2014/main" id="{1849EF01-3E53-4F73-9460-162CCA2C36FD}"/>
              </a:ext>
            </a:extLst>
          </p:cNvPr>
          <p:cNvSpPr txBox="1"/>
          <p:nvPr/>
        </p:nvSpPr>
        <p:spPr>
          <a:xfrm>
            <a:off x="7697759" y="2699758"/>
            <a:ext cx="1515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93</a:t>
            </a:r>
          </a:p>
        </p:txBody>
      </p:sp>
      <p:sp>
        <p:nvSpPr>
          <p:cNvPr id="61" name="TextBox 40">
            <a:extLst>
              <a:ext uri="{FF2B5EF4-FFF2-40B4-BE49-F238E27FC236}">
                <a16:creationId xmlns:a16="http://schemas.microsoft.com/office/drawing/2014/main" id="{24EA14B9-42BF-43D2-8753-E88B561AA566}"/>
              </a:ext>
            </a:extLst>
          </p:cNvPr>
          <p:cNvSpPr txBox="1"/>
          <p:nvPr/>
        </p:nvSpPr>
        <p:spPr>
          <a:xfrm>
            <a:off x="8110865" y="471616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7</a:t>
            </a:r>
          </a:p>
        </p:txBody>
      </p:sp>
      <p:sp>
        <p:nvSpPr>
          <p:cNvPr id="62" name="TextBox 50">
            <a:extLst>
              <a:ext uri="{FF2B5EF4-FFF2-40B4-BE49-F238E27FC236}">
                <a16:creationId xmlns:a16="http://schemas.microsoft.com/office/drawing/2014/main" id="{E18DAC64-DE34-4BF3-8BF3-3E8601382549}"/>
              </a:ext>
            </a:extLst>
          </p:cNvPr>
          <p:cNvSpPr txBox="1"/>
          <p:nvPr/>
        </p:nvSpPr>
        <p:spPr>
          <a:xfrm>
            <a:off x="10310545" y="4760752"/>
            <a:ext cx="116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B686EA0-14B1-4995-ACC3-05B00823CF6B}"/>
              </a:ext>
            </a:extLst>
          </p:cNvPr>
          <p:cNvSpPr txBox="1"/>
          <p:nvPr/>
        </p:nvSpPr>
        <p:spPr>
          <a:xfrm>
            <a:off x="10196017" y="2699757"/>
            <a:ext cx="116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14">
            <a:extLst>
              <a:ext uri="{FF2B5EF4-FFF2-40B4-BE49-F238E27FC236}">
                <a16:creationId xmlns:a16="http://schemas.microsoft.com/office/drawing/2014/main" id="{2A0AE468-7D0C-4A60-8523-22E71560E66F}"/>
              </a:ext>
            </a:extLst>
          </p:cNvPr>
          <p:cNvSpPr txBox="1"/>
          <p:nvPr/>
        </p:nvSpPr>
        <p:spPr>
          <a:xfrm>
            <a:off x="857444" y="2460884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90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A36FDC2-674D-47A5-9C15-A80D69C5A29E}"/>
              </a:ext>
            </a:extLst>
          </p:cNvPr>
          <p:cNvSpPr txBox="1"/>
          <p:nvPr/>
        </p:nvSpPr>
        <p:spPr>
          <a:xfrm>
            <a:off x="941391" y="4541895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10</a:t>
            </a:r>
          </a:p>
        </p:txBody>
      </p:sp>
      <p:sp>
        <p:nvSpPr>
          <p:cNvPr id="63" name="TextBox 28">
            <a:extLst>
              <a:ext uri="{FF2B5EF4-FFF2-40B4-BE49-F238E27FC236}">
                <a16:creationId xmlns:a16="http://schemas.microsoft.com/office/drawing/2014/main" id="{1277FAC4-52B6-4498-A22B-614B2F4D2B13}"/>
              </a:ext>
            </a:extLst>
          </p:cNvPr>
          <p:cNvSpPr txBox="1"/>
          <p:nvPr/>
        </p:nvSpPr>
        <p:spPr>
          <a:xfrm>
            <a:off x="3668704" y="2545868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95</a:t>
            </a:r>
          </a:p>
        </p:txBody>
      </p:sp>
      <p:sp>
        <p:nvSpPr>
          <p:cNvPr id="64" name="TextBox 32">
            <a:extLst>
              <a:ext uri="{FF2B5EF4-FFF2-40B4-BE49-F238E27FC236}">
                <a16:creationId xmlns:a16="http://schemas.microsoft.com/office/drawing/2014/main" id="{F7F03CDB-EF9C-4B5E-8C6D-0E93C855F90D}"/>
              </a:ext>
            </a:extLst>
          </p:cNvPr>
          <p:cNvSpPr txBox="1"/>
          <p:nvPr/>
        </p:nvSpPr>
        <p:spPr>
          <a:xfrm>
            <a:off x="4006609" y="456227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5</a:t>
            </a:r>
          </a:p>
        </p:txBody>
      </p:sp>
      <p:sp>
        <p:nvSpPr>
          <p:cNvPr id="65" name="TextBox 50">
            <a:extLst>
              <a:ext uri="{FF2B5EF4-FFF2-40B4-BE49-F238E27FC236}">
                <a16:creationId xmlns:a16="http://schemas.microsoft.com/office/drawing/2014/main" id="{E7E98399-4D53-4FF7-81C8-00C11B45D5FA}"/>
              </a:ext>
            </a:extLst>
          </p:cNvPr>
          <p:cNvSpPr txBox="1"/>
          <p:nvPr/>
        </p:nvSpPr>
        <p:spPr>
          <a:xfrm>
            <a:off x="10074662" y="4619736"/>
            <a:ext cx="108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4CA999E-C639-4FA3-AC45-BF52610B8B4C}"/>
              </a:ext>
            </a:extLst>
          </p:cNvPr>
          <p:cNvSpPr txBox="1"/>
          <p:nvPr/>
        </p:nvSpPr>
        <p:spPr>
          <a:xfrm>
            <a:off x="9874298" y="2566372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95</a:t>
            </a:r>
          </a:p>
        </p:txBody>
      </p:sp>
      <p:sp>
        <p:nvSpPr>
          <p:cNvPr id="67" name="TextBox 36">
            <a:extLst>
              <a:ext uri="{FF2B5EF4-FFF2-40B4-BE49-F238E27FC236}">
                <a16:creationId xmlns:a16="http://schemas.microsoft.com/office/drawing/2014/main" id="{CD0A94F7-BFCA-445D-8FD9-0CD649B30254}"/>
              </a:ext>
            </a:extLst>
          </p:cNvPr>
          <p:cNvSpPr txBox="1"/>
          <p:nvPr/>
        </p:nvSpPr>
        <p:spPr>
          <a:xfrm>
            <a:off x="6773190" y="2558261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90</a:t>
            </a:r>
          </a:p>
        </p:txBody>
      </p:sp>
      <p:sp>
        <p:nvSpPr>
          <p:cNvPr id="68" name="TextBox 40">
            <a:extLst>
              <a:ext uri="{FF2B5EF4-FFF2-40B4-BE49-F238E27FC236}">
                <a16:creationId xmlns:a16="http://schemas.microsoft.com/office/drawing/2014/main" id="{1595F2CD-51B6-422C-A9A3-041F1D544C0D}"/>
              </a:ext>
            </a:extLst>
          </p:cNvPr>
          <p:cNvSpPr txBox="1"/>
          <p:nvPr/>
        </p:nvSpPr>
        <p:spPr>
          <a:xfrm>
            <a:off x="6992984" y="4574669"/>
            <a:ext cx="108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10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60</Words>
  <Application>Microsoft Office PowerPoint</Application>
  <PresentationFormat>Широкоэкранный</PresentationFormat>
  <Paragraphs>27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TT Hoves</vt:lpstr>
      <vt:lpstr>TT Hoves DemiBold</vt:lpstr>
      <vt:lpstr>По умолчанию</vt:lpstr>
      <vt:lpstr>Тема Office</vt:lpstr>
      <vt:lpstr>ОТЧЕТ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Анастасия</dc:creator>
  <cp:lastModifiedBy>Ольга Юрьевна Дружинина</cp:lastModifiedBy>
  <cp:revision>17</cp:revision>
  <dcterms:created xsi:type="dcterms:W3CDTF">2024-03-21T14:24:58Z</dcterms:created>
  <dcterms:modified xsi:type="dcterms:W3CDTF">2026-03-30T03:11:41Z</dcterms:modified>
</cp:coreProperties>
</file>